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2886"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66602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13349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3700195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137063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78366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13914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395654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507912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54260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360277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406EB8-9276-4560-BE41-959A9CE6C96B}" type="datetimeFigureOut">
              <a:rPr kumimoji="1" lang="ja-JP" altLang="en-US" smtClean="0"/>
              <a:t>2014/4/28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299986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6406EB8-9276-4560-BE41-959A9CE6C96B}" type="datetimeFigureOut">
              <a:rPr kumimoji="1" lang="ja-JP" altLang="en-US" smtClean="0"/>
              <a:t>2014/4/28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7EACC2D-3CBE-4C82-BB1C-D376A525ECD4}" type="slidenum">
              <a:rPr kumimoji="1" lang="ja-JP" altLang="en-US" smtClean="0"/>
              <a:t>‹#›</a:t>
            </a:fld>
            <a:endParaRPr kumimoji="1" lang="ja-JP" altLang="en-US"/>
          </a:p>
        </p:txBody>
      </p:sp>
    </p:spTree>
    <p:extLst>
      <p:ext uri="{BB962C8B-B14F-4D97-AF65-F5344CB8AC3E}">
        <p14:creationId xmlns:p14="http://schemas.microsoft.com/office/powerpoint/2010/main" val="41882439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643042"/>
            <a:ext cx="6858000" cy="214314"/>
          </a:xfrm>
          <a:prstGeom prst="rect">
            <a:avLst/>
          </a:prstGeom>
          <a:solidFill>
            <a:sysClr val="windowText" lastClr="000000">
              <a:lumMod val="50000"/>
              <a:lumOff val="50000"/>
            </a:sysClr>
          </a:solidFill>
          <a:ln w="25400" cap="flat" cmpd="sng" algn="ctr">
            <a:solidFill>
              <a:sysClr val="windowText" lastClr="000000">
                <a:lumMod val="50000"/>
                <a:lumOff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endParaRPr>
          </a:p>
        </p:txBody>
      </p:sp>
      <p:pic>
        <p:nvPicPr>
          <p:cNvPr id="22" name="Picture 3" descr="C:\Users\masayuki\Desktop\神宮前歯科クリニック\logo type_gingumae DC.jpg"/>
          <p:cNvPicPr>
            <a:picLocks noChangeAspect="1" noChangeArrowheads="1"/>
          </p:cNvPicPr>
          <p:nvPr/>
        </p:nvPicPr>
        <p:blipFill>
          <a:blip r:embed="rId2"/>
          <a:srcRect/>
          <a:stretch>
            <a:fillRect/>
          </a:stretch>
        </p:blipFill>
        <p:spPr bwMode="auto">
          <a:xfrm>
            <a:off x="928670" y="0"/>
            <a:ext cx="3813890" cy="714348"/>
          </a:xfrm>
          <a:prstGeom prst="rect">
            <a:avLst/>
          </a:prstGeom>
          <a:noFill/>
        </p:spPr>
      </p:pic>
      <p:sp>
        <p:nvSpPr>
          <p:cNvPr id="23" name="正方形/長方形 22"/>
          <p:cNvSpPr/>
          <p:nvPr/>
        </p:nvSpPr>
        <p:spPr>
          <a:xfrm>
            <a:off x="1285860" y="107504"/>
            <a:ext cx="5572140" cy="89255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800" b="1" i="0" u="none" strike="noStrike" kern="0" cap="none" spc="0" normalizeH="0" baseline="0" noProof="0" dirty="0" smtClean="0">
                <a:ln>
                  <a:noFill/>
                </a:ln>
                <a:solidFill>
                  <a:srgbClr val="F79646"/>
                </a:solidFill>
                <a:effectLst/>
                <a:uLnTx/>
                <a:uFillTx/>
              </a:rPr>
              <a:t>　　　　　　　　　　　　　　</a:t>
            </a:r>
            <a:r>
              <a:rPr kumimoji="0" lang="ja-JP" altLang="en-US" sz="2400" b="1" i="0" u="none" strike="noStrike" kern="0" cap="none" spc="0" normalizeH="0" baseline="0" noProof="0" dirty="0" smtClean="0">
                <a:ln>
                  <a:noFill/>
                </a:ln>
                <a:solidFill>
                  <a:srgbClr val="F79646"/>
                </a:solidFill>
                <a:effectLst/>
                <a:uLnTx/>
                <a:uFillTx/>
              </a:rPr>
              <a:t>の</a:t>
            </a:r>
            <a:endParaRPr kumimoji="0" lang="en-US" altLang="ja-JP" sz="2400" b="1" i="0" u="none" strike="noStrike" kern="0" cap="none" spc="0" normalizeH="0" baseline="0" noProof="0" dirty="0" smtClean="0">
              <a:ln>
                <a:noFill/>
              </a:ln>
              <a:solidFill>
                <a:srgbClr val="F79646"/>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srgbClr val="F79646"/>
                </a:solidFill>
                <a:effectLst/>
                <a:uLnTx/>
                <a:uFillTx/>
              </a:rPr>
              <a:t>　　　　　　　　　　  スマイル通信</a:t>
            </a:r>
            <a:r>
              <a:rPr kumimoji="0" lang="en-US" altLang="ja-JP" sz="2400" b="1" i="0" u="none" strike="noStrike" kern="0" cap="none" spc="0" normalizeH="0" baseline="0" noProof="0" dirty="0" smtClean="0">
                <a:ln>
                  <a:noFill/>
                </a:ln>
                <a:solidFill>
                  <a:srgbClr val="F79646"/>
                </a:solidFill>
                <a:effectLst/>
                <a:uLnTx/>
                <a:uFillTx/>
              </a:rPr>
              <a:t>!!!</a:t>
            </a:r>
            <a:r>
              <a:rPr kumimoji="0" lang="ja-JP" altLang="en-US" sz="2400" b="1" i="0" u="none" strike="noStrike" kern="0" cap="none" spc="0" normalizeH="0" baseline="0" noProof="0" dirty="0" smtClean="0">
                <a:ln>
                  <a:noFill/>
                </a:ln>
                <a:solidFill>
                  <a:srgbClr val="F79646"/>
                </a:solidFill>
                <a:effectLst/>
                <a:uLnTx/>
                <a:uFillTx/>
              </a:rPr>
              <a:t>　</a:t>
            </a:r>
            <a:r>
              <a:rPr kumimoji="0" lang="en-US" altLang="ja-JP" sz="2400" b="1" i="0" u="none" strike="noStrike" kern="0" cap="none" spc="0" normalizeH="0" baseline="0" noProof="0" dirty="0" smtClean="0">
                <a:ln>
                  <a:noFill/>
                </a:ln>
                <a:solidFill>
                  <a:srgbClr val="F79646"/>
                </a:solidFill>
                <a:effectLst/>
                <a:uLnTx/>
                <a:uFillTx/>
              </a:rPr>
              <a:t>Vol.53</a:t>
            </a:r>
            <a:endParaRPr kumimoji="0" lang="ja-JP" altLang="en-US" sz="2400" b="1" i="0" u="none" strike="noStrike" kern="0" cap="none" spc="0" normalizeH="0" baseline="0" noProof="0" dirty="0">
              <a:ln>
                <a:noFill/>
              </a:ln>
              <a:solidFill>
                <a:srgbClr val="F79646"/>
              </a:solidFill>
              <a:effectLst/>
              <a:uLnTx/>
              <a:uFillTx/>
            </a:endParaRPr>
          </a:p>
        </p:txBody>
      </p:sp>
      <p:sp>
        <p:nvSpPr>
          <p:cNvPr id="24" name="正方形/長方形 23"/>
          <p:cNvSpPr/>
          <p:nvPr/>
        </p:nvSpPr>
        <p:spPr>
          <a:xfrm>
            <a:off x="-99393" y="928662"/>
            <a:ext cx="6957393" cy="369332"/>
          </a:xfrm>
          <a:prstGeom prst="rect">
            <a:avLst/>
          </a:prstGeom>
        </p:spPr>
        <p:txBody>
          <a:bodyPr wrap="square">
            <a:spAutoFit/>
          </a:bodyPr>
          <a:lstStyle/>
          <a:p>
            <a:pPr algn="ctr"/>
            <a:r>
              <a:rPr lang="en-US" altLang="ja-JP" dirty="0" smtClean="0">
                <a:solidFill>
                  <a:prstClr val="black"/>
                </a:solidFill>
                <a:latin typeface="ＭＳ Ｐゴシック" panose="020B0600070205080204" pitchFamily="50" charset="-128"/>
              </a:rPr>
              <a:t>―</a:t>
            </a:r>
            <a:r>
              <a:rPr lang="en-US" altLang="ja-JP" b="1" dirty="0" smtClean="0">
                <a:solidFill>
                  <a:prstClr val="black"/>
                </a:solidFill>
                <a:latin typeface="有澤行書" panose="02000609000000000000" pitchFamily="1" charset="-128"/>
                <a:ea typeface="有澤行書" panose="02000609000000000000" pitchFamily="1" charset="-128"/>
              </a:rPr>
              <a:t>『</a:t>
            </a:r>
            <a:r>
              <a:rPr lang="ja-JP" altLang="en-US" sz="1200" b="1" dirty="0" smtClean="0">
                <a:solidFill>
                  <a:prstClr val="black"/>
                </a:solidFill>
                <a:latin typeface="有澤行書" panose="02000609000000000000" pitchFamily="1" charset="-128"/>
                <a:ea typeface="有澤行書" panose="02000609000000000000" pitchFamily="1" charset="-128"/>
              </a:rPr>
              <a:t>ひとつ</a:t>
            </a:r>
            <a:r>
              <a:rPr lang="ja-JP" altLang="en-US" sz="1200" b="1" dirty="0">
                <a:solidFill>
                  <a:prstClr val="black"/>
                </a:solidFill>
                <a:latin typeface="有澤行書" panose="02000609000000000000" pitchFamily="1" charset="-128"/>
                <a:ea typeface="有澤行書" panose="02000609000000000000" pitchFamily="1" charset="-128"/>
              </a:rPr>
              <a:t>の経験からできる限り多くのもの</a:t>
            </a:r>
            <a:r>
              <a:rPr lang="ja-JP" altLang="en-US" sz="1200" b="1" dirty="0" smtClean="0">
                <a:solidFill>
                  <a:prstClr val="black"/>
                </a:solidFill>
                <a:latin typeface="有澤行書" panose="02000609000000000000" pitchFamily="1" charset="-128"/>
                <a:ea typeface="有澤行書" panose="02000609000000000000" pitchFamily="1" charset="-128"/>
              </a:rPr>
              <a:t>を吸収</a:t>
            </a:r>
            <a:r>
              <a:rPr lang="ja-JP" altLang="en-US" sz="1200" b="1" dirty="0">
                <a:solidFill>
                  <a:prstClr val="black"/>
                </a:solidFill>
                <a:latin typeface="有澤行書" panose="02000609000000000000" pitchFamily="1" charset="-128"/>
                <a:ea typeface="有澤行書" panose="02000609000000000000" pitchFamily="1" charset="-128"/>
              </a:rPr>
              <a:t>しようと心がけることが</a:t>
            </a:r>
            <a:r>
              <a:rPr lang="ja-JP" altLang="en-US" sz="1200" b="1" dirty="0" smtClean="0">
                <a:solidFill>
                  <a:prstClr val="black"/>
                </a:solidFill>
                <a:latin typeface="有澤行書" panose="02000609000000000000" pitchFamily="1" charset="-128"/>
                <a:ea typeface="有澤行書" panose="02000609000000000000" pitchFamily="1" charset="-128"/>
              </a:rPr>
              <a:t>大切</a:t>
            </a:r>
            <a:r>
              <a:rPr lang="en-US" altLang="ja-JP" b="1" dirty="0" smtClean="0">
                <a:solidFill>
                  <a:prstClr val="black"/>
                </a:solidFill>
                <a:latin typeface="有澤行書" panose="02000609000000000000" pitchFamily="1" charset="-128"/>
                <a:ea typeface="有澤行書" panose="02000609000000000000" pitchFamily="1" charset="-128"/>
              </a:rPr>
              <a:t>』</a:t>
            </a:r>
            <a:r>
              <a:rPr lang="en-US" altLang="ja-JP" dirty="0" smtClean="0">
                <a:solidFill>
                  <a:prstClr val="black"/>
                </a:solidFill>
                <a:latin typeface="ＭＳ Ｐゴシック" panose="020B0600070205080204" pitchFamily="50" charset="-128"/>
              </a:rPr>
              <a:t>―</a:t>
            </a:r>
            <a:endParaRPr lang="ja-JP" altLang="en-US" dirty="0">
              <a:solidFill>
                <a:prstClr val="black"/>
              </a:solidFill>
              <a:latin typeface="ＭＳ Ｐゴシック" panose="020B0600070205080204" pitchFamily="50" charset="-128"/>
            </a:endParaRPr>
          </a:p>
        </p:txBody>
      </p:sp>
      <p:sp>
        <p:nvSpPr>
          <p:cNvPr id="25" name="正方形/長方形 24"/>
          <p:cNvSpPr/>
          <p:nvPr/>
        </p:nvSpPr>
        <p:spPr>
          <a:xfrm>
            <a:off x="285728" y="1285852"/>
            <a:ext cx="6260047" cy="646331"/>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prstClr val="black"/>
                </a:solidFill>
                <a:effectLst/>
                <a:uLnTx/>
                <a:uFillTx/>
              </a:rPr>
              <a:t>住所　札幌市中央区宮ケ丘１丁目２－１　　電話　</a:t>
            </a:r>
            <a:r>
              <a:rPr kumimoji="0" lang="en-US" altLang="ja-JP" sz="1800" b="0" i="0" u="none" strike="noStrike" kern="0" cap="none" spc="0" normalizeH="0" baseline="0" noProof="0" dirty="0" smtClean="0">
                <a:ln>
                  <a:noFill/>
                </a:ln>
                <a:solidFill>
                  <a:prstClr val="black"/>
                </a:solidFill>
                <a:effectLst/>
                <a:uLnTx/>
                <a:uFillTx/>
              </a:rPr>
              <a:t>011-631-0010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smtClean="0">
                <a:ln>
                  <a:noFill/>
                </a:ln>
                <a:solidFill>
                  <a:prstClr val="white"/>
                </a:solidFill>
                <a:effectLst/>
                <a:uLnTx/>
                <a:uFillTx/>
              </a:rPr>
              <a:t>http://www.jingumae-dc.jp</a:t>
            </a:r>
            <a:endParaRPr kumimoji="0" lang="ja-JP" altLang="en-US" sz="1800" b="0" i="0" u="none" strike="noStrike" kern="0" cap="none" spc="0" normalizeH="0" baseline="0" noProof="0" dirty="0">
              <a:ln>
                <a:noFill/>
              </a:ln>
              <a:solidFill>
                <a:prstClr val="white"/>
              </a:solidFill>
              <a:effectLst/>
              <a:uLnTx/>
              <a:uFillTx/>
            </a:endParaRPr>
          </a:p>
        </p:txBody>
      </p:sp>
      <p:sp>
        <p:nvSpPr>
          <p:cNvPr id="26" name="正方形/長方形 25"/>
          <p:cNvSpPr/>
          <p:nvPr/>
        </p:nvSpPr>
        <p:spPr>
          <a:xfrm>
            <a:off x="142906" y="2000232"/>
            <a:ext cx="6551999" cy="3050562"/>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27" name="正方形/長方形 26"/>
          <p:cNvSpPr/>
          <p:nvPr/>
        </p:nvSpPr>
        <p:spPr>
          <a:xfrm>
            <a:off x="142851" y="5102306"/>
            <a:ext cx="3240000" cy="2844000"/>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28" name="正方形/長方形 27"/>
          <p:cNvSpPr/>
          <p:nvPr/>
        </p:nvSpPr>
        <p:spPr>
          <a:xfrm>
            <a:off x="3438395" y="5102307"/>
            <a:ext cx="3254979" cy="3991638"/>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29" name="テキスト ボックス 28"/>
          <p:cNvSpPr txBox="1"/>
          <p:nvPr/>
        </p:nvSpPr>
        <p:spPr>
          <a:xfrm>
            <a:off x="3466167" y="5172413"/>
            <a:ext cx="3254980" cy="2631490"/>
          </a:xfrm>
          <a:prstGeom prst="rect">
            <a:avLst/>
          </a:prstGeom>
          <a:noFill/>
        </p:spPr>
        <p:txBody>
          <a:bodyPr vert="horz"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0" i="0" u="none" strike="noStrike" kern="0" cap="none" spc="0" normalizeH="0" baseline="0" noProof="0" dirty="0" smtClean="0">
                <a:ln>
                  <a:noFill/>
                </a:ln>
                <a:solidFill>
                  <a:srgbClr val="00B050"/>
                </a:solidFill>
                <a:effectLst/>
                <a:uLnTx/>
                <a:uFillTx/>
              </a:rPr>
              <a:t>◇　◆　◇</a:t>
            </a: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1" i="0" u="none" strike="noStrike" kern="0" cap="none" spc="0" normalizeH="0" baseline="0" noProof="0" dirty="0" smtClean="0">
                <a:ln>
                  <a:noFill/>
                </a:ln>
                <a:solidFill>
                  <a:prstClr val="black"/>
                </a:solidFill>
                <a:effectLst/>
                <a:uLnTx/>
                <a:uFillTx/>
              </a:rPr>
              <a:t>耳より情報 </a:t>
            </a: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0" i="0" u="none" strike="noStrike" kern="0" cap="none" spc="0" normalizeH="0" baseline="0" noProof="0" dirty="0" smtClean="0">
                <a:ln>
                  <a:noFill/>
                </a:ln>
                <a:solidFill>
                  <a:srgbClr val="FF0000"/>
                </a:solidFill>
                <a:effectLst/>
                <a:uLnTx/>
                <a:uFillTx/>
              </a:rPr>
              <a:t>◇　◆　◇</a:t>
            </a:r>
            <a:endParaRPr kumimoji="0" lang="en-US" altLang="ja-JP" sz="1100" b="0" i="0" u="none" strike="noStrike" kern="0" cap="none" spc="0" normalizeH="0" baseline="0" noProof="0" dirty="0" smtClean="0">
              <a:ln>
                <a:noFill/>
              </a:ln>
              <a:solidFill>
                <a:srgbClr val="FF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smtClean="0">
              <a:ln>
                <a:noFill/>
              </a:ln>
              <a:solidFill>
                <a:srgbClr val="FF0000"/>
              </a:solidFill>
              <a:effectLst/>
              <a:uLnTx/>
              <a:uFillTx/>
            </a:endParaRPr>
          </a:p>
          <a:p>
            <a:pPr>
              <a:defRPr/>
            </a:pPr>
            <a:r>
              <a:rPr kumimoji="0" lang="ja-JP" altLang="en-US" sz="1100" kern="0" dirty="0" smtClean="0">
                <a:solidFill>
                  <a:prstClr val="black"/>
                </a:solidFill>
              </a:rPr>
              <a:t>　</a:t>
            </a:r>
            <a:r>
              <a:rPr kumimoji="0" lang="ja-JP" altLang="en-US" sz="1100" kern="0" dirty="0">
                <a:solidFill>
                  <a:prstClr val="black"/>
                </a:solidFill>
              </a:rPr>
              <a:t>こんにちは、衛生士の瀬戸です。今回</a:t>
            </a:r>
            <a:r>
              <a:rPr kumimoji="0" lang="ja-JP" altLang="en-US" sz="1100" kern="0" dirty="0" smtClean="0">
                <a:solidFill>
                  <a:prstClr val="black"/>
                </a:solidFill>
              </a:rPr>
              <a:t>は、唾液</a:t>
            </a:r>
            <a:r>
              <a:rPr kumimoji="0" lang="ja-JP" altLang="en-US" sz="1100" kern="0" dirty="0">
                <a:solidFill>
                  <a:prstClr val="black"/>
                </a:solidFill>
              </a:rPr>
              <a:t>腺のマッサージに</a:t>
            </a:r>
            <a:r>
              <a:rPr kumimoji="0" lang="ja-JP" altLang="en-US" sz="1100" kern="0" dirty="0" smtClean="0">
                <a:solidFill>
                  <a:prstClr val="black"/>
                </a:solidFill>
              </a:rPr>
              <a:t>ついてです。ストレスや加齢、ドライマウスなどで、唾液の量が</a:t>
            </a:r>
            <a:r>
              <a:rPr kumimoji="0" lang="ja-JP" altLang="en-US" sz="1100" kern="0" dirty="0">
                <a:solidFill>
                  <a:prstClr val="black"/>
                </a:solidFill>
              </a:rPr>
              <a:t>少なくなることがあります。</a:t>
            </a:r>
            <a:r>
              <a:rPr kumimoji="0" lang="ja-JP" altLang="en-US" sz="1100" kern="0" dirty="0" smtClean="0">
                <a:solidFill>
                  <a:prstClr val="black"/>
                </a:solidFill>
              </a:rPr>
              <a:t>そうすると食べ物</a:t>
            </a:r>
            <a:r>
              <a:rPr kumimoji="0" lang="ja-JP" altLang="en-US" sz="1100" kern="0" dirty="0">
                <a:solidFill>
                  <a:prstClr val="black"/>
                </a:solidFill>
              </a:rPr>
              <a:t>が飲み込みずらくなったり、虫歯や歯</a:t>
            </a:r>
            <a:r>
              <a:rPr kumimoji="0" lang="ja-JP" altLang="en-US" sz="1100" kern="0" dirty="0" smtClean="0">
                <a:solidFill>
                  <a:prstClr val="black"/>
                </a:solidFill>
              </a:rPr>
              <a:t>周病にかかりやすくなったり、口臭</a:t>
            </a:r>
            <a:r>
              <a:rPr kumimoji="0" lang="ja-JP" altLang="en-US" sz="1100" kern="0" dirty="0">
                <a:solidFill>
                  <a:prstClr val="black"/>
                </a:solidFill>
              </a:rPr>
              <a:t>の</a:t>
            </a:r>
            <a:r>
              <a:rPr kumimoji="0" lang="ja-JP" altLang="en-US" sz="1100" kern="0" dirty="0" smtClean="0">
                <a:solidFill>
                  <a:prstClr val="black"/>
                </a:solidFill>
              </a:rPr>
              <a:t>原因にもなります。そこで、</a:t>
            </a:r>
            <a:r>
              <a:rPr kumimoji="0" lang="ja-JP" altLang="en-US" sz="1100" kern="0" dirty="0">
                <a:solidFill>
                  <a:prstClr val="black"/>
                </a:solidFill>
              </a:rPr>
              <a:t>唾液の分泌を促進</a:t>
            </a:r>
            <a:r>
              <a:rPr kumimoji="0" lang="ja-JP" altLang="en-US" sz="1100" kern="0" dirty="0" smtClean="0">
                <a:solidFill>
                  <a:prstClr val="black"/>
                </a:solidFill>
              </a:rPr>
              <a:t>させる唾液腺マッサージが効果的なのですが、唾液腺には大唾液腺と小唾液腺とがあり、今回ご紹介するのは、３つある大唾液腺です。１つ目</a:t>
            </a:r>
            <a:r>
              <a:rPr kumimoji="0" lang="ja-JP" altLang="en-US" sz="1100" kern="0" dirty="0">
                <a:solidFill>
                  <a:prstClr val="black"/>
                </a:solidFill>
              </a:rPr>
              <a:t>は耳たぶの前方</a:t>
            </a:r>
            <a:r>
              <a:rPr kumimoji="0" lang="ja-JP" altLang="en-US" sz="1100" kern="0" dirty="0" smtClean="0">
                <a:solidFill>
                  <a:prstClr val="black"/>
                </a:solidFill>
              </a:rPr>
              <a:t>あたり（①）、２つ目</a:t>
            </a:r>
            <a:r>
              <a:rPr kumimoji="0" lang="ja-JP" altLang="en-US" sz="1100" kern="0" dirty="0">
                <a:solidFill>
                  <a:prstClr val="black"/>
                </a:solidFill>
              </a:rPr>
              <a:t>はあごの骨の内側のやわらかい</a:t>
            </a:r>
            <a:r>
              <a:rPr kumimoji="0" lang="ja-JP" altLang="en-US" sz="1100" kern="0" dirty="0" smtClean="0">
                <a:solidFill>
                  <a:prstClr val="black"/>
                </a:solidFill>
              </a:rPr>
              <a:t>部分（②）を</a:t>
            </a:r>
            <a:r>
              <a:rPr kumimoji="0" lang="ja-JP" altLang="en-US" sz="1100" kern="0" dirty="0">
                <a:solidFill>
                  <a:prstClr val="black"/>
                </a:solidFill>
              </a:rPr>
              <a:t>優しく押します。３つ目はあごの先のとがった部分の</a:t>
            </a:r>
            <a:r>
              <a:rPr kumimoji="0" lang="ja-JP" altLang="en-US" sz="1100" kern="0" dirty="0" smtClean="0">
                <a:solidFill>
                  <a:prstClr val="black"/>
                </a:solidFill>
              </a:rPr>
              <a:t>内側（③）を</a:t>
            </a:r>
            <a:r>
              <a:rPr kumimoji="0" lang="ja-JP" altLang="en-US" sz="1100" kern="0" dirty="0" err="1">
                <a:solidFill>
                  <a:prstClr val="black"/>
                </a:solidFill>
              </a:rPr>
              <a:t>ぐ</a:t>
            </a:r>
            <a:r>
              <a:rPr kumimoji="0" lang="ja-JP" altLang="en-US" sz="1100" kern="0" dirty="0">
                <a:solidFill>
                  <a:prstClr val="black"/>
                </a:solidFill>
              </a:rPr>
              <a:t>ーっと押します。簡単に出来るマッサージですのでぜひお試し下さい。</a:t>
            </a:r>
          </a:p>
        </p:txBody>
      </p:sp>
      <p:sp>
        <p:nvSpPr>
          <p:cNvPr id="30" name="テキスト ボックス 29"/>
          <p:cNvSpPr txBox="1"/>
          <p:nvPr/>
        </p:nvSpPr>
        <p:spPr>
          <a:xfrm>
            <a:off x="137722" y="5172413"/>
            <a:ext cx="3272901" cy="2462213"/>
          </a:xfrm>
          <a:prstGeom prst="rect">
            <a:avLst/>
          </a:prstGeom>
          <a:noFill/>
        </p:spPr>
        <p:txBody>
          <a:bodyPr vert="horz"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0" i="0" u="none" strike="noStrike" kern="0" cap="none" spc="0" normalizeH="0" baseline="0" noProof="0" dirty="0" smtClean="0">
                <a:ln>
                  <a:noFill/>
                </a:ln>
                <a:solidFill>
                  <a:srgbClr val="FF6699"/>
                </a:solidFill>
                <a:effectLst/>
                <a:uLnTx/>
                <a:uFillTx/>
              </a:rPr>
              <a:t>　</a:t>
            </a:r>
            <a:r>
              <a:rPr kumimoji="0" lang="ja-JP" altLang="en-US" sz="1100" b="0" i="0" u="none" strike="noStrike" kern="0" cap="none" spc="0" normalizeH="0" baseline="0" noProof="0" dirty="0" smtClean="0">
                <a:ln>
                  <a:noFill/>
                </a:ln>
                <a:solidFill>
                  <a:srgbClr val="FF0000"/>
                </a:solidFill>
                <a:effectLst/>
                <a:uLnTx/>
                <a:uFillTx/>
              </a:rPr>
              <a:t>○　●　○</a:t>
            </a: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1" i="0" u="none" strike="noStrike" kern="0" cap="none" spc="0" normalizeH="0" baseline="0" noProof="0" dirty="0" smtClean="0">
                <a:ln>
                  <a:noFill/>
                </a:ln>
                <a:solidFill>
                  <a:prstClr val="black"/>
                </a:solidFill>
                <a:effectLst/>
                <a:uLnTx/>
                <a:uFillTx/>
              </a:rPr>
              <a:t>スタッフ情報</a:t>
            </a:r>
            <a:r>
              <a:rPr kumimoji="0" lang="ja-JP" altLang="en-US" sz="1100" b="0" i="0" u="none" strike="noStrike" kern="0" cap="none" spc="0" normalizeH="0" baseline="0" noProof="0" dirty="0" smtClean="0">
                <a:ln>
                  <a:noFill/>
                </a:ln>
                <a:solidFill>
                  <a:prstClr val="black"/>
                </a:solidFill>
                <a:effectLst/>
                <a:uLnTx/>
                <a:uFillTx/>
              </a:rPr>
              <a:t>　</a:t>
            </a:r>
            <a:r>
              <a:rPr kumimoji="0" lang="ja-JP" altLang="en-US" sz="1100" b="0" i="0" u="none" strike="noStrike" kern="0" cap="none" spc="0" normalizeH="0" baseline="0" noProof="0" dirty="0" smtClean="0">
                <a:ln>
                  <a:noFill/>
                </a:ln>
                <a:solidFill>
                  <a:srgbClr val="00B050"/>
                </a:solidFill>
                <a:effectLst/>
                <a:uLnTx/>
                <a:uFillTx/>
              </a:rPr>
              <a:t>○　●　○</a:t>
            </a:r>
            <a:endParaRPr kumimoji="0" lang="en-US" altLang="ja-JP" sz="1100" b="0" i="0" u="none" strike="noStrike" kern="0" cap="none" spc="0" normalizeH="0" baseline="0" noProof="0" dirty="0" smtClean="0">
              <a:ln>
                <a:noFill/>
              </a:ln>
              <a:solidFill>
                <a:srgbClr val="00B050"/>
              </a:solidFill>
              <a:effectLst/>
              <a:uLnTx/>
              <a:uFillTx/>
            </a:endParaRPr>
          </a:p>
          <a:p>
            <a:pPr lvl="0">
              <a:defRPr/>
            </a:pPr>
            <a:endParaRPr kumimoji="0" lang="en-US" altLang="ja-JP" sz="1100" kern="0" dirty="0" smtClean="0">
              <a:solidFill>
                <a:prstClr val="black"/>
              </a:solidFill>
            </a:endParaRPr>
          </a:p>
          <a:p>
            <a:pPr lvl="0">
              <a:defRPr/>
            </a:pPr>
            <a:r>
              <a:rPr kumimoji="0" lang="ja-JP" altLang="en-US" sz="1100" kern="0" dirty="0">
                <a:solidFill>
                  <a:prstClr val="black"/>
                </a:solidFill>
              </a:rPr>
              <a:t>　こんにち</a:t>
            </a:r>
            <a:r>
              <a:rPr kumimoji="0" lang="ja-JP" altLang="en-US" sz="1100" kern="0" dirty="0" smtClean="0">
                <a:solidFill>
                  <a:prstClr val="black"/>
                </a:solidFill>
              </a:rPr>
              <a:t>は</a:t>
            </a:r>
            <a:r>
              <a:rPr kumimoji="0" lang="ja-JP" altLang="en-US" sz="1100" kern="0" dirty="0">
                <a:solidFill>
                  <a:prstClr val="black"/>
                </a:solidFill>
              </a:rPr>
              <a:t>、</a:t>
            </a:r>
            <a:r>
              <a:rPr kumimoji="0" lang="ja-JP" altLang="en-US" sz="1100" kern="0" dirty="0" smtClean="0">
                <a:solidFill>
                  <a:prstClr val="black"/>
                </a:solidFill>
              </a:rPr>
              <a:t>衛生士</a:t>
            </a:r>
            <a:r>
              <a:rPr kumimoji="0" lang="ja-JP" altLang="en-US" sz="1100" kern="0" dirty="0">
                <a:solidFill>
                  <a:prstClr val="black"/>
                </a:solidFill>
              </a:rPr>
              <a:t>の藤井です。先日、道外に住んでいる妹</a:t>
            </a:r>
            <a:r>
              <a:rPr kumimoji="0" lang="ja-JP" altLang="en-US" sz="1100" kern="0" dirty="0" smtClean="0">
                <a:solidFill>
                  <a:prstClr val="black"/>
                </a:solidFill>
              </a:rPr>
              <a:t>が、里帰り</a:t>
            </a:r>
            <a:r>
              <a:rPr kumimoji="0" lang="ja-JP" altLang="en-US" sz="1100" kern="0" dirty="0">
                <a:solidFill>
                  <a:prstClr val="black"/>
                </a:solidFill>
              </a:rPr>
              <a:t>出産の為に札幌の実家へ帰ってきました。しばらく会わない間に大きくなった</a:t>
            </a:r>
            <a:r>
              <a:rPr kumimoji="0" lang="ja-JP" altLang="en-US" sz="1100" kern="0" dirty="0" smtClean="0">
                <a:solidFill>
                  <a:prstClr val="black"/>
                </a:solidFill>
              </a:rPr>
              <a:t>お腹・・・。私</a:t>
            </a:r>
            <a:r>
              <a:rPr kumimoji="0" lang="ja-JP" altLang="en-US" sz="1100" kern="0" dirty="0">
                <a:solidFill>
                  <a:prstClr val="black"/>
                </a:solidFill>
              </a:rPr>
              <a:t>も</a:t>
            </a:r>
            <a:r>
              <a:rPr kumimoji="0" lang="ja-JP" altLang="en-US" sz="1100" kern="0" dirty="0" smtClean="0">
                <a:solidFill>
                  <a:prstClr val="black"/>
                </a:solidFill>
              </a:rPr>
              <a:t>ちょうど２年前</a:t>
            </a:r>
            <a:r>
              <a:rPr kumimoji="0" lang="ja-JP" altLang="en-US" sz="1100" kern="0" dirty="0">
                <a:solidFill>
                  <a:prstClr val="black"/>
                </a:solidFill>
              </a:rPr>
              <a:t>は、すれ違う人達に</a:t>
            </a:r>
            <a:r>
              <a:rPr kumimoji="0" lang="ja-JP" altLang="en-US" sz="1100" kern="0" dirty="0" smtClean="0">
                <a:solidFill>
                  <a:prstClr val="black"/>
                </a:solidFill>
              </a:rPr>
              <a:t>笑われるほど大きい</a:t>
            </a:r>
            <a:r>
              <a:rPr kumimoji="0" lang="ja-JP" altLang="en-US" sz="1100" kern="0" dirty="0">
                <a:solidFill>
                  <a:prstClr val="black"/>
                </a:solidFill>
              </a:rPr>
              <a:t>お腹を抱えて生活していたことを思い出しました</a:t>
            </a:r>
            <a:r>
              <a:rPr kumimoji="0" lang="ja-JP" altLang="en-US" sz="1100" kern="0" dirty="0" smtClean="0">
                <a:solidFill>
                  <a:prstClr val="black"/>
                </a:solidFill>
              </a:rPr>
              <a:t>。</a:t>
            </a:r>
            <a:endParaRPr kumimoji="0" lang="en-US" altLang="ja-JP" sz="1100" kern="0" dirty="0" smtClean="0">
              <a:solidFill>
                <a:prstClr val="black"/>
              </a:solidFill>
            </a:endParaRPr>
          </a:p>
          <a:p>
            <a:pPr lvl="0">
              <a:defRPr/>
            </a:pPr>
            <a:endParaRPr kumimoji="0" lang="ja-JP" altLang="en-US" sz="1100" kern="0" dirty="0">
              <a:solidFill>
                <a:prstClr val="black"/>
              </a:solidFill>
            </a:endParaRPr>
          </a:p>
          <a:p>
            <a:pPr lvl="0">
              <a:defRPr/>
            </a:pPr>
            <a:r>
              <a:rPr kumimoji="0" lang="ja-JP" altLang="en-US" sz="1100" kern="0" dirty="0" smtClean="0">
                <a:solidFill>
                  <a:prstClr val="black"/>
                </a:solidFill>
              </a:rPr>
              <a:t>　　　　　　　　　　　　　　最近は、札幌</a:t>
            </a:r>
            <a:r>
              <a:rPr kumimoji="0" lang="ja-JP" altLang="en-US" sz="1100" kern="0" dirty="0">
                <a:solidFill>
                  <a:prstClr val="black"/>
                </a:solidFill>
              </a:rPr>
              <a:t>もやっと春</a:t>
            </a:r>
            <a:r>
              <a:rPr kumimoji="0" lang="ja-JP" altLang="en-US" sz="1100" kern="0" dirty="0" smtClean="0">
                <a:solidFill>
                  <a:prstClr val="black"/>
                </a:solidFill>
              </a:rPr>
              <a:t>らしく</a:t>
            </a:r>
            <a:endParaRPr kumimoji="0" lang="en-US" altLang="ja-JP" sz="1100" kern="0" dirty="0" smtClean="0">
              <a:solidFill>
                <a:prstClr val="black"/>
              </a:solidFill>
            </a:endParaRPr>
          </a:p>
          <a:p>
            <a:pPr lvl="0">
              <a:defRPr/>
            </a:pPr>
            <a:r>
              <a:rPr kumimoji="0" lang="ja-JP" altLang="en-US" sz="1100" kern="0" dirty="0">
                <a:solidFill>
                  <a:prstClr val="black"/>
                </a:solidFill>
              </a:rPr>
              <a:t>　</a:t>
            </a:r>
            <a:r>
              <a:rPr kumimoji="0" lang="ja-JP" altLang="en-US" sz="1100" kern="0" dirty="0" smtClean="0">
                <a:solidFill>
                  <a:prstClr val="black"/>
                </a:solidFill>
              </a:rPr>
              <a:t>　　　　　　　　　　　　なり</a:t>
            </a:r>
            <a:r>
              <a:rPr kumimoji="0" lang="ja-JP" altLang="en-US" sz="1100" kern="0" dirty="0">
                <a:solidFill>
                  <a:prstClr val="black"/>
                </a:solidFill>
              </a:rPr>
              <a:t>外も暖かくなってきたので</a:t>
            </a:r>
            <a:r>
              <a:rPr kumimoji="0" lang="ja-JP" altLang="en-US" sz="1100" kern="0" dirty="0" smtClean="0">
                <a:solidFill>
                  <a:prstClr val="black"/>
                </a:solidFill>
              </a:rPr>
              <a:t>、</a:t>
            </a:r>
            <a:endParaRPr kumimoji="0" lang="en-US" altLang="ja-JP" sz="1100" kern="0" dirty="0" smtClean="0">
              <a:solidFill>
                <a:prstClr val="black"/>
              </a:solidFill>
            </a:endParaRPr>
          </a:p>
          <a:p>
            <a:pPr lvl="0">
              <a:defRPr/>
            </a:pPr>
            <a:r>
              <a:rPr kumimoji="0" lang="ja-JP" altLang="en-US" sz="1100" kern="0" dirty="0">
                <a:solidFill>
                  <a:prstClr val="black"/>
                </a:solidFill>
              </a:rPr>
              <a:t>　</a:t>
            </a:r>
            <a:r>
              <a:rPr kumimoji="0" lang="ja-JP" altLang="en-US" sz="1100" kern="0" dirty="0" smtClean="0">
                <a:solidFill>
                  <a:prstClr val="black"/>
                </a:solidFill>
              </a:rPr>
              <a:t>　　　　　　　　　　　　私</a:t>
            </a:r>
            <a:r>
              <a:rPr kumimoji="0" lang="ja-JP" altLang="en-US" sz="1100" kern="0" dirty="0">
                <a:solidFill>
                  <a:prstClr val="black"/>
                </a:solidFill>
              </a:rPr>
              <a:t>も息子と一緒に公園など</a:t>
            </a:r>
            <a:r>
              <a:rPr kumimoji="0" lang="ja-JP" altLang="en-US" sz="1100" kern="0" dirty="0" smtClean="0">
                <a:solidFill>
                  <a:prstClr val="black"/>
                </a:solidFill>
              </a:rPr>
              <a:t>散歩</a:t>
            </a:r>
            <a:endParaRPr kumimoji="0" lang="en-US" altLang="ja-JP" sz="1100" kern="0" dirty="0" smtClean="0">
              <a:solidFill>
                <a:prstClr val="black"/>
              </a:solidFill>
            </a:endParaRPr>
          </a:p>
          <a:p>
            <a:pPr lvl="0">
              <a:defRPr/>
            </a:pPr>
            <a:r>
              <a:rPr kumimoji="0" lang="ja-JP" altLang="en-US" sz="1100" kern="0" dirty="0">
                <a:solidFill>
                  <a:prstClr val="black"/>
                </a:solidFill>
              </a:rPr>
              <a:t>　</a:t>
            </a:r>
            <a:r>
              <a:rPr kumimoji="0" lang="ja-JP" altLang="en-US" sz="1100" kern="0" dirty="0" smtClean="0">
                <a:solidFill>
                  <a:prstClr val="black"/>
                </a:solidFill>
              </a:rPr>
              <a:t>　　　　　　　　　　　　しながら、甥っ子</a:t>
            </a:r>
            <a:r>
              <a:rPr kumimoji="0" lang="ja-JP" altLang="en-US" sz="1100" kern="0" dirty="0">
                <a:solidFill>
                  <a:prstClr val="black"/>
                </a:solidFill>
              </a:rPr>
              <a:t>の誕生を</a:t>
            </a:r>
            <a:r>
              <a:rPr kumimoji="0" lang="ja-JP" altLang="en-US" sz="1100" kern="0" dirty="0" smtClean="0">
                <a:solidFill>
                  <a:prstClr val="black"/>
                </a:solidFill>
              </a:rPr>
              <a:t>楽しみ</a:t>
            </a:r>
            <a:endParaRPr kumimoji="0" lang="en-US" altLang="ja-JP" sz="1100" kern="0" dirty="0" smtClean="0">
              <a:solidFill>
                <a:prstClr val="black"/>
              </a:solidFill>
            </a:endParaRPr>
          </a:p>
          <a:p>
            <a:pPr lvl="0">
              <a:defRPr/>
            </a:pPr>
            <a:r>
              <a:rPr kumimoji="0" lang="ja-JP" altLang="en-US" sz="1100" kern="0" dirty="0">
                <a:solidFill>
                  <a:prstClr val="black"/>
                </a:solidFill>
              </a:rPr>
              <a:t>　</a:t>
            </a:r>
            <a:r>
              <a:rPr kumimoji="0" lang="ja-JP" altLang="en-US" sz="1100" kern="0" dirty="0" smtClean="0">
                <a:solidFill>
                  <a:prstClr val="black"/>
                </a:solidFill>
              </a:rPr>
              <a:t>　　　　　　　　　　　　に</a:t>
            </a:r>
            <a:r>
              <a:rPr kumimoji="0" lang="ja-JP" altLang="en-US" sz="1100" kern="0" dirty="0">
                <a:solidFill>
                  <a:prstClr val="black"/>
                </a:solidFill>
              </a:rPr>
              <a:t>待ちたいと思います</a:t>
            </a:r>
            <a:r>
              <a:rPr kumimoji="0" lang="ja-JP" altLang="en-US" sz="1100" kern="0" dirty="0" smtClean="0">
                <a:solidFill>
                  <a:prstClr val="black"/>
                </a:solidFill>
              </a:rPr>
              <a:t>！</a:t>
            </a:r>
            <a:endParaRPr kumimoji="0" lang="ja-JP" altLang="en-US" sz="1100" kern="0" dirty="0">
              <a:solidFill>
                <a:prstClr val="black"/>
              </a:solidFill>
            </a:endParaRPr>
          </a:p>
        </p:txBody>
      </p:sp>
      <p:pic>
        <p:nvPicPr>
          <p:cNvPr id="31" name="Picture 2" descr="C:\Users\masayuki\Desktop\神宮前歯科クリニック\logo_gingumae DC.jpg"/>
          <p:cNvPicPr>
            <a:picLocks noChangeAspect="1" noChangeArrowheads="1"/>
          </p:cNvPicPr>
          <p:nvPr/>
        </p:nvPicPr>
        <p:blipFill>
          <a:blip r:embed="rId3" cstate="print"/>
          <a:srcRect/>
          <a:stretch>
            <a:fillRect/>
          </a:stretch>
        </p:blipFill>
        <p:spPr bwMode="auto">
          <a:xfrm>
            <a:off x="0" y="0"/>
            <a:ext cx="943158" cy="943158"/>
          </a:xfrm>
          <a:prstGeom prst="rect">
            <a:avLst/>
          </a:prstGeom>
          <a:noFill/>
        </p:spPr>
      </p:pic>
      <p:sp>
        <p:nvSpPr>
          <p:cNvPr id="32" name="正方形/長方形 31"/>
          <p:cNvSpPr/>
          <p:nvPr/>
        </p:nvSpPr>
        <p:spPr>
          <a:xfrm>
            <a:off x="-133564" y="2051720"/>
            <a:ext cx="6832640" cy="2966674"/>
          </a:xfrm>
          <a:prstGeom prst="rect">
            <a:avLst/>
          </a:prstGeom>
        </p:spPr>
        <p:txBody>
          <a:bodyPr vert="eaVert" wrap="square">
            <a:spAutoFit/>
          </a:bodyPr>
          <a:lstStyle/>
          <a:p>
            <a:pPr lvl="0">
              <a:defRPr/>
            </a:pP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ゴールデンウィークは、どのようにお過ごしでしょうか？ようやく暖かい日差しを浴びると気持ち</a:t>
            </a: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の</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いい季節になりました</a:t>
            </a: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ね</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。円山公園の桜もゴールデンウィーク明けには見ごろを迎えていることでしょう。</a:t>
            </a: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　</a:t>
            </a:r>
            <a:endParaRPr kumimoji="0" lang="en-US" altLang="ja-JP" sz="1200" kern="0" dirty="0" smtClean="0">
              <a:solidFill>
                <a:prstClr val="black"/>
              </a:solidFill>
              <a:latin typeface="ＭＳ Ｐゴシック" panose="020B0600070205080204" pitchFamily="50" charset="-128"/>
              <a:ea typeface="ＭＳ Ｐゴシック" panose="020B0600070205080204" pitchFamily="50" charset="-128"/>
            </a:endParaRPr>
          </a:p>
          <a:p>
            <a:pPr lvl="0">
              <a:defRPr/>
            </a:pP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　</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今月は、スタッフの河野が、歯周病メンテナンスの実習セミナーに参加します。また、院長の私は、学会での発表を控えております。</a:t>
            </a:r>
            <a:endParaRPr kumimoji="0" lang="en-US" altLang="ja-JP" sz="1200" kern="0" dirty="0" smtClean="0">
              <a:solidFill>
                <a:prstClr val="black"/>
              </a:solidFill>
              <a:latin typeface="ＭＳ Ｐゴシック" panose="020B0600070205080204" pitchFamily="50" charset="-128"/>
              <a:ea typeface="ＭＳ Ｐゴシック" panose="020B0600070205080204" pitchFamily="50" charset="-128"/>
            </a:endParaRPr>
          </a:p>
          <a:p>
            <a:pPr lvl="0">
              <a:defRPr/>
            </a:pP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　</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ところで日本人のほとんどが毎日歯を磨き、虫歯の罹患率は、この１０年で減少してきています。でも、虫歯が出来たと繰り返し歯科医院を訪れる人がまだまだ多いのも事実です。一方、予防先進国であるスウェーデンでは、ほとんどの人がメンテナンスに通い、生涯を自分の歯で過ごす人が大半といわれています。そこには、どんな違いがあるのでしょうか。虫歯に対する治療の考え方です。虫歯が出来た。痛みに対して、痛みを取る。穴が開いたとろを埋めるまたはかぶせる。それが、虫歯治療というものでした。治療方法は、今も昔も基本的には、変わりません。しかし、大きな違いがあります。それは、「なぜこの患者さんは、虫歯が出来たのか」を考えることを患者様も、先生も大事にしているということです。生活習慣やブラッシングの方法の改善を重要視しているということです。病気を起こさせない、繰り返さないのが、スウエーデンの予防歯科の方法なのです。私たち神宮前歯科クリニックも、その考え方を大事にしています。本当の原因を探ることが大切であるとつくづく感じます。</a:t>
            </a:r>
            <a:endParaRPr kumimoji="0" lang="en-US" altLang="ja-JP" sz="1200" kern="0" dirty="0" smtClean="0">
              <a:solidFill>
                <a:prstClr val="black"/>
              </a:solidFill>
              <a:latin typeface="ＭＳ Ｐゴシック" panose="020B0600070205080204" pitchFamily="50" charset="-128"/>
              <a:ea typeface="ＭＳ Ｐゴシック" panose="020B0600070205080204" pitchFamily="50" charset="-128"/>
            </a:endParaRPr>
          </a:p>
          <a:p>
            <a:pPr>
              <a:defRPr/>
            </a:pPr>
            <a:r>
              <a:rPr kumimoji="0" lang="ja-JP" altLang="en-US" sz="1200" kern="0" dirty="0">
                <a:solidFill>
                  <a:prstClr val="black"/>
                </a:solidFill>
                <a:latin typeface="ＭＳ Ｐゴシック" panose="020B0600070205080204" pitchFamily="50" charset="-128"/>
                <a:ea typeface="ＭＳ Ｐゴシック" panose="020B0600070205080204" pitchFamily="50" charset="-128"/>
              </a:rPr>
              <a:t>歯</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rPr>
              <a:t>を診るそして人を知る。それが、神宮前歯科クリニックの目指すところ</a:t>
            </a:r>
            <a:r>
              <a:rPr kumimoji="0" lang="ja-JP" altLang="en-US" sz="1200" kern="0" dirty="0">
                <a:solidFill>
                  <a:prstClr val="black"/>
                </a:solidFill>
                <a:latin typeface="ＭＳ Ｐゴシック" panose="020B0600070205080204" pitchFamily="50" charset="-128"/>
              </a:rPr>
              <a:t>です</a:t>
            </a:r>
            <a:r>
              <a:rPr kumimoji="0" lang="ja-JP" altLang="en-US" sz="1200" kern="0" dirty="0" smtClean="0">
                <a:solidFill>
                  <a:prstClr val="black"/>
                </a:solidFill>
                <a:latin typeface="ＭＳ Ｐゴシック" panose="020B0600070205080204" pitchFamily="50" charset="-128"/>
              </a:rPr>
              <a:t>。</a:t>
            </a:r>
            <a:endParaRPr kumimoji="0" lang="en-US" altLang="ja-JP" sz="1200" kern="0" dirty="0" smtClean="0">
              <a:solidFill>
                <a:prstClr val="black"/>
              </a:solidFill>
              <a:latin typeface="ＭＳ Ｐゴシック" panose="020B0600070205080204" pitchFamily="50" charset="-128"/>
            </a:endParaRPr>
          </a:p>
          <a:p>
            <a:pPr>
              <a:defRPr/>
            </a:pPr>
            <a:r>
              <a:rPr kumimoji="0" lang="ja-JP" altLang="en-US" sz="1200" kern="0" dirty="0">
                <a:solidFill>
                  <a:prstClr val="black"/>
                </a:solidFill>
                <a:latin typeface="ＭＳ Ｐゴシック" panose="020B0600070205080204" pitchFamily="50" charset="-128"/>
              </a:rPr>
              <a:t>　</a:t>
            </a:r>
            <a:r>
              <a:rPr kumimoji="0" lang="ja-JP" altLang="en-US" sz="1200" kern="0" dirty="0" smtClean="0">
                <a:solidFill>
                  <a:prstClr val="black"/>
                </a:solidFill>
                <a:latin typeface="ＭＳ Ｐゴシック" panose="020B0600070205080204" pitchFamily="50" charset="-128"/>
              </a:rPr>
              <a:t>スタッフ</a:t>
            </a:r>
            <a:r>
              <a:rPr kumimoji="0" lang="ja-JP" altLang="en-US" sz="1200" kern="0" dirty="0">
                <a:solidFill>
                  <a:prstClr val="black"/>
                </a:solidFill>
                <a:latin typeface="ＭＳ Ｐゴシック" panose="020B0600070205080204" pitchFamily="50" charset="-128"/>
              </a:rPr>
              <a:t>の制服を</a:t>
            </a:r>
            <a:r>
              <a:rPr kumimoji="0" lang="ja-JP" altLang="en-US" sz="1200" kern="0" dirty="0" smtClean="0">
                <a:solidFill>
                  <a:prstClr val="black"/>
                </a:solidFill>
                <a:latin typeface="ＭＳ Ｐゴシック" panose="020B0600070205080204" pitchFamily="50" charset="-128"/>
              </a:rPr>
              <a:t>先月末から</a:t>
            </a:r>
            <a:r>
              <a:rPr kumimoji="0" lang="ja-JP" altLang="en-US" sz="1200" kern="0" dirty="0">
                <a:solidFill>
                  <a:prstClr val="black"/>
                </a:solidFill>
                <a:latin typeface="ＭＳ Ｐゴシック" panose="020B0600070205080204" pitchFamily="50" charset="-128"/>
              </a:rPr>
              <a:t>リニューアルしました。いかが</a:t>
            </a:r>
            <a:r>
              <a:rPr kumimoji="0" lang="ja-JP" altLang="en-US" sz="1200" kern="0" dirty="0" smtClean="0">
                <a:solidFill>
                  <a:prstClr val="black"/>
                </a:solidFill>
                <a:latin typeface="ＭＳ Ｐゴシック" panose="020B0600070205080204" pitchFamily="50" charset="-128"/>
              </a:rPr>
              <a:t>でしょうか</a:t>
            </a:r>
            <a:r>
              <a:rPr kumimoji="0" lang="ja-JP" altLang="en-US" sz="1200" kern="0" dirty="0">
                <a:solidFill>
                  <a:prstClr val="black"/>
                </a:solidFill>
                <a:latin typeface="ＭＳ Ｐゴシック" panose="020B0600070205080204" pitchFamily="50" charset="-128"/>
              </a:rPr>
              <a:t>？</a:t>
            </a:r>
            <a:endParaRPr kumimoji="0" lang="en-US" altLang="ja-JP" sz="1200" kern="0" dirty="0">
              <a:solidFill>
                <a:prstClr val="black"/>
              </a:solidFill>
              <a:latin typeface="ＭＳ Ｐゴシック" panose="020B0600070205080204" pitchFamily="50" charset="-128"/>
            </a:endParaRPr>
          </a:p>
          <a:p>
            <a:pPr lvl="0">
              <a:defRPr/>
            </a:pPr>
            <a:endParaRPr kumimoji="0" lang="en-US" altLang="ja-JP" sz="1200" kern="0" dirty="0">
              <a:solidFill>
                <a:prstClr val="black"/>
              </a:solidFill>
              <a:latin typeface="ＭＳ Ｐゴシック" panose="020B0600070205080204" pitchFamily="50" charset="-128"/>
              <a:ea typeface="ＭＳ Ｐゴシック" panose="020B0600070205080204" pitchFamily="50" charset="-128"/>
            </a:endParaRPr>
          </a:p>
        </p:txBody>
      </p:sp>
      <p:sp>
        <p:nvSpPr>
          <p:cNvPr id="33" name="正方形/長方形 32"/>
          <p:cNvSpPr/>
          <p:nvPr/>
        </p:nvSpPr>
        <p:spPr>
          <a:xfrm>
            <a:off x="137722" y="8011887"/>
            <a:ext cx="3245129" cy="1082058"/>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endParaRPr>
          </a:p>
        </p:txBody>
      </p:sp>
      <p:sp>
        <p:nvSpPr>
          <p:cNvPr id="34" name="正方形/長方形 33"/>
          <p:cNvSpPr/>
          <p:nvPr/>
        </p:nvSpPr>
        <p:spPr>
          <a:xfrm>
            <a:off x="137722" y="8060437"/>
            <a:ext cx="1261884"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1" i="0" u="sng" strike="noStrike" kern="0" cap="none" spc="0" normalizeH="0" baseline="0" noProof="0" dirty="0" smtClean="0">
                <a:ln>
                  <a:noFill/>
                </a:ln>
                <a:solidFill>
                  <a:prstClr val="black"/>
                </a:solidFill>
                <a:effectLst/>
                <a:uLnTx/>
                <a:uFillTx/>
              </a:rPr>
              <a:t>　今月の言葉　　</a:t>
            </a:r>
            <a:endParaRPr kumimoji="0" lang="ja-JP" altLang="en-US" sz="1200" b="1" i="0" u="sng" strike="noStrike" kern="0" cap="none" spc="0" normalizeH="0" baseline="0" noProof="0" dirty="0">
              <a:ln>
                <a:noFill/>
              </a:ln>
              <a:solidFill>
                <a:prstClr val="black"/>
              </a:solidFill>
              <a:effectLst/>
              <a:uLnTx/>
              <a:uFillTx/>
            </a:endParaRPr>
          </a:p>
        </p:txBody>
      </p:sp>
      <p:sp>
        <p:nvSpPr>
          <p:cNvPr id="35" name="正方形/長方形 34"/>
          <p:cNvSpPr/>
          <p:nvPr/>
        </p:nvSpPr>
        <p:spPr>
          <a:xfrm>
            <a:off x="8855" y="8782247"/>
            <a:ext cx="3482244" cy="276999"/>
          </a:xfrm>
          <a:prstGeom prst="rect">
            <a:avLst/>
          </a:prstGeom>
        </p:spPr>
        <p:txBody>
          <a:bodyPr wrap="square">
            <a:spAutoFit/>
          </a:bodyPr>
          <a:lstStyle/>
          <a:p>
            <a:pPr algn="r"/>
            <a:r>
              <a:rPr lang="ja-JP" altLang="en-US" sz="1200" b="1" dirty="0" smtClean="0">
                <a:solidFill>
                  <a:prstClr val="black"/>
                </a:solidFill>
                <a:latin typeface="有澤行書" panose="02000609000000000000" pitchFamily="1" charset="-128"/>
                <a:ea typeface="有澤行書" panose="02000609000000000000" pitchFamily="1" charset="-128"/>
              </a:rPr>
              <a:t>天野　篤　先生（</a:t>
            </a:r>
            <a:r>
              <a:rPr lang="ja-JP" altLang="en-US" sz="1200" b="1" dirty="0">
                <a:solidFill>
                  <a:prstClr val="black"/>
                </a:solidFill>
                <a:latin typeface="有澤行書" panose="02000609000000000000" pitchFamily="1" charset="-128"/>
                <a:ea typeface="有澤行書" panose="02000609000000000000" pitchFamily="1" charset="-128"/>
              </a:rPr>
              <a:t>心臓外科医</a:t>
            </a:r>
            <a:r>
              <a:rPr lang="ja-JP" altLang="en-US" sz="1200" b="1" dirty="0" smtClean="0">
                <a:solidFill>
                  <a:prstClr val="black"/>
                </a:solidFill>
                <a:latin typeface="有澤行書" panose="02000609000000000000" pitchFamily="1" charset="-128"/>
                <a:ea typeface="有澤行書" panose="02000609000000000000" pitchFamily="1" charset="-128"/>
              </a:rPr>
              <a:t>）　</a:t>
            </a:r>
            <a:r>
              <a:rPr lang="ja-JP" altLang="en-US" sz="1200" dirty="0" smtClean="0">
                <a:solidFill>
                  <a:prstClr val="black"/>
                </a:solidFill>
                <a:latin typeface="麗流隷書" panose="02000609000000000000" pitchFamily="1" charset="-128"/>
                <a:ea typeface="麗流隷書" panose="02000609000000000000" pitchFamily="1" charset="-128"/>
              </a:rPr>
              <a:t>　</a:t>
            </a:r>
            <a:r>
              <a:rPr lang="ja-JP" altLang="en-US" sz="1200" b="1" dirty="0" smtClean="0">
                <a:solidFill>
                  <a:prstClr val="black"/>
                </a:solidFill>
                <a:latin typeface="麗流隷書" panose="02000609000000000000" pitchFamily="1" charset="-128"/>
                <a:ea typeface="麗流隷書" panose="02000609000000000000" pitchFamily="1" charset="-128"/>
              </a:rPr>
              <a:t>　　　　　　　　　　</a:t>
            </a:r>
            <a:r>
              <a:rPr lang="ja-JP" altLang="en-US" sz="1200" b="1" dirty="0">
                <a:solidFill>
                  <a:prstClr val="black"/>
                </a:solidFill>
                <a:latin typeface="麗流隷書" panose="02000609000000000000" pitchFamily="1" charset="-128"/>
                <a:ea typeface="麗流隷書" panose="02000609000000000000" pitchFamily="1" charset="-128"/>
              </a:rPr>
              <a:t>　</a:t>
            </a:r>
            <a:endParaRPr lang="en-US" altLang="ja-JP" sz="1400" b="1" dirty="0">
              <a:solidFill>
                <a:prstClr val="black"/>
              </a:solidFill>
              <a:latin typeface="有澤行書" panose="02000609000000000000" pitchFamily="1" charset="-128"/>
              <a:ea typeface="有澤行書" panose="02000609000000000000" pitchFamily="1" charset="-128"/>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46813" y="273774"/>
            <a:ext cx="494628" cy="261862"/>
          </a:xfrm>
          <a:prstGeom prst="rect">
            <a:avLst/>
          </a:prstGeom>
        </p:spPr>
      </p:pic>
      <p:pic>
        <p:nvPicPr>
          <p:cNvPr id="3" name="図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2809" y="92277"/>
            <a:ext cx="333823" cy="443359"/>
          </a:xfrm>
          <a:prstGeom prst="rect">
            <a:avLst/>
          </a:prstGeom>
        </p:spPr>
      </p:pic>
      <p:pic>
        <p:nvPicPr>
          <p:cNvPr id="38" name="図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3088" y="690419"/>
            <a:ext cx="494628" cy="261862"/>
          </a:xfrm>
          <a:prstGeom prst="rect">
            <a:avLst/>
          </a:prstGeom>
        </p:spPr>
      </p:pic>
      <p:pic>
        <p:nvPicPr>
          <p:cNvPr id="40" name="図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9002" y="484992"/>
            <a:ext cx="333823" cy="443359"/>
          </a:xfrm>
          <a:prstGeom prst="rect">
            <a:avLst/>
          </a:prstGeom>
        </p:spPr>
      </p:pic>
      <p:pic>
        <p:nvPicPr>
          <p:cNvPr id="4" name="図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0847" y="6500734"/>
            <a:ext cx="629238" cy="1114891"/>
          </a:xfrm>
          <a:prstGeom prst="rect">
            <a:avLst/>
          </a:prstGeom>
        </p:spPr>
      </p:pic>
      <p:pic>
        <p:nvPicPr>
          <p:cNvPr id="5" name="図 4"/>
          <p:cNvPicPr>
            <a:picLocks noChangeAspect="1"/>
          </p:cNvPicPr>
          <p:nvPr/>
        </p:nvPicPr>
        <p:blipFill rotWithShape="1">
          <a:blip r:embed="rId7">
            <a:extLst>
              <a:ext uri="{28A0092B-C50C-407E-A947-70E740481C1C}">
                <a14:useLocalDpi xmlns:a14="http://schemas.microsoft.com/office/drawing/2010/main" val="0"/>
              </a:ext>
            </a:extLst>
          </a:blip>
          <a:srcRect l="7821" t="17823" r="2161" b="2428"/>
          <a:stretch/>
        </p:blipFill>
        <p:spPr>
          <a:xfrm>
            <a:off x="3878776" y="7732731"/>
            <a:ext cx="2162796" cy="1326515"/>
          </a:xfrm>
          <a:prstGeom prst="rect">
            <a:avLst/>
          </a:prstGeom>
        </p:spPr>
      </p:pic>
      <p:sp>
        <p:nvSpPr>
          <p:cNvPr id="6" name="正方形/長方形 5"/>
          <p:cNvSpPr/>
          <p:nvPr/>
        </p:nvSpPr>
        <p:spPr>
          <a:xfrm>
            <a:off x="62098" y="8325650"/>
            <a:ext cx="3429001" cy="461665"/>
          </a:xfrm>
          <a:prstGeom prst="rect">
            <a:avLst/>
          </a:prstGeom>
        </p:spPr>
        <p:txBody>
          <a:bodyPr>
            <a:spAutoFit/>
          </a:bodyPr>
          <a:lstStyle/>
          <a:p>
            <a:r>
              <a:rPr lang="en-US" altLang="ja-JP" sz="1200" b="1" dirty="0">
                <a:solidFill>
                  <a:prstClr val="black"/>
                </a:solidFill>
                <a:latin typeface="有澤行書" panose="02000609000000000000" pitchFamily="1" charset="-128"/>
                <a:ea typeface="有澤行書" panose="02000609000000000000" pitchFamily="1" charset="-128"/>
              </a:rPr>
              <a:t>『</a:t>
            </a:r>
            <a:r>
              <a:rPr lang="ja-JP" altLang="en-US" sz="1200" b="1" dirty="0">
                <a:solidFill>
                  <a:prstClr val="black"/>
                </a:solidFill>
                <a:latin typeface="有澤行書" panose="02000609000000000000" pitchFamily="1" charset="-128"/>
                <a:ea typeface="有澤行書" panose="02000609000000000000" pitchFamily="1" charset="-128"/>
              </a:rPr>
              <a:t>ひとつの経験からできる限り多くのものを</a:t>
            </a:r>
            <a:endParaRPr lang="en-US" altLang="ja-JP" sz="1200" b="1" dirty="0">
              <a:solidFill>
                <a:prstClr val="black"/>
              </a:solidFill>
              <a:latin typeface="有澤行書" panose="02000609000000000000" pitchFamily="1" charset="-128"/>
              <a:ea typeface="有澤行書" panose="02000609000000000000" pitchFamily="1" charset="-128"/>
            </a:endParaRPr>
          </a:p>
          <a:p>
            <a:r>
              <a:rPr lang="ja-JP" altLang="en-US" sz="1200" b="1" dirty="0">
                <a:solidFill>
                  <a:prstClr val="black"/>
                </a:solidFill>
                <a:latin typeface="有澤行書" panose="02000609000000000000" pitchFamily="1" charset="-128"/>
                <a:ea typeface="有澤行書" panose="02000609000000000000" pitchFamily="1" charset="-128"/>
              </a:rPr>
              <a:t>　　　　　吸収しようと心がけることが大切</a:t>
            </a:r>
            <a:r>
              <a:rPr lang="en-US" altLang="ja-JP" sz="1200" b="1" dirty="0">
                <a:solidFill>
                  <a:prstClr val="black"/>
                </a:solidFill>
                <a:latin typeface="有澤行書" panose="02000609000000000000" pitchFamily="1" charset="-128"/>
                <a:ea typeface="有澤行書" panose="02000609000000000000" pitchFamily="1" charset="-128"/>
              </a:rPr>
              <a:t>』</a:t>
            </a:r>
            <a:endParaRPr lang="ja-JP" altLang="en-US" sz="1200" dirty="0"/>
          </a:p>
        </p:txBody>
      </p:sp>
    </p:spTree>
    <p:extLst>
      <p:ext uri="{BB962C8B-B14F-4D97-AF65-F5344CB8AC3E}">
        <p14:creationId xmlns:p14="http://schemas.microsoft.com/office/powerpoint/2010/main" val="3460443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3470</TotalTime>
  <Words>73</Words>
  <Application>Microsoft Office PowerPoint</Application>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有澤行書</vt:lpstr>
      <vt:lpstr>麗流隷書</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masayuki</dc:creator>
  <cp:lastModifiedBy>masayuki</cp:lastModifiedBy>
  <cp:revision>83</cp:revision>
  <cp:lastPrinted>2014-04-28T01:37:19Z</cp:lastPrinted>
  <dcterms:created xsi:type="dcterms:W3CDTF">2013-09-26T01:01:45Z</dcterms:created>
  <dcterms:modified xsi:type="dcterms:W3CDTF">2014-04-28T04:41:04Z</dcterms:modified>
</cp:coreProperties>
</file>